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94" r:id="rId4"/>
    <p:sldId id="269" r:id="rId5"/>
    <p:sldId id="270" r:id="rId6"/>
    <p:sldId id="271" r:id="rId7"/>
    <p:sldId id="266" r:id="rId8"/>
    <p:sldId id="264" r:id="rId9"/>
    <p:sldId id="268" r:id="rId10"/>
    <p:sldId id="272" r:id="rId11"/>
    <p:sldId id="295" r:id="rId12"/>
    <p:sldId id="273" r:id="rId13"/>
    <p:sldId id="284" r:id="rId14"/>
    <p:sldId id="296" r:id="rId15"/>
    <p:sldId id="275" r:id="rId16"/>
    <p:sldId id="287" r:id="rId17"/>
    <p:sldId id="297" r:id="rId18"/>
    <p:sldId id="278" r:id="rId19"/>
    <p:sldId id="281" r:id="rId20"/>
    <p:sldId id="293" r:id="rId21"/>
    <p:sldId id="298" r:id="rId22"/>
    <p:sldId id="282" r:id="rId23"/>
    <p:sldId id="265" r:id="rId24"/>
    <p:sldId id="257" r:id="rId25"/>
    <p:sldId id="261" r:id="rId26"/>
    <p:sldId id="258" r:id="rId27"/>
    <p:sldId id="26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-648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6/10/2016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6/10/2016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/>
              <a:t>Необходимость и пути реализации принципа участия детей в принятии решений в современной России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4588" y="3657596"/>
            <a:ext cx="7400925" cy="1614491"/>
          </a:xfrm>
        </p:spPr>
        <p:txBody>
          <a:bodyPr>
            <a:noAutofit/>
          </a:bodyPr>
          <a:lstStyle/>
          <a:p>
            <a:r>
              <a:rPr lang="ru-RU" sz="1600" dirty="0" smtClean="0"/>
              <a:t>Фонд поддержки детей, находящихся в трудной жизненной ситуации</a:t>
            </a:r>
          </a:p>
          <a:p>
            <a:r>
              <a:rPr lang="ru-RU" sz="1600" dirty="0" smtClean="0"/>
              <a:t>Встреча </a:t>
            </a:r>
            <a:r>
              <a:rPr lang="ru-RU" sz="1600" dirty="0"/>
              <a:t>участников конкурса городов России «Города для детей</a:t>
            </a:r>
            <a:r>
              <a:rPr lang="ru-RU" sz="1600" dirty="0" smtClean="0"/>
              <a:t>»</a:t>
            </a:r>
          </a:p>
          <a:p>
            <a:r>
              <a:rPr lang="ru-RU" sz="1600" dirty="0" smtClean="0"/>
              <a:t>10 июня 2016 года</a:t>
            </a:r>
          </a:p>
          <a:p>
            <a:r>
              <a:rPr lang="ru-RU" sz="1600" dirty="0" smtClean="0"/>
              <a:t>Архангельск</a:t>
            </a:r>
          </a:p>
          <a:p>
            <a:pPr algn="r"/>
            <a:r>
              <a:rPr lang="ru-RU" sz="1600" dirty="0" err="1" smtClean="0"/>
              <a:t>Кучмаева</a:t>
            </a:r>
            <a:r>
              <a:rPr lang="ru-RU" sz="1600" dirty="0" smtClean="0"/>
              <a:t> Оксана Викторовна, д.э.н., профессор, НИУ ВШЭ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94155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6928" y="194342"/>
            <a:ext cx="9601196" cy="1303867"/>
          </a:xfrm>
        </p:spPr>
        <p:txBody>
          <a:bodyPr/>
          <a:lstStyle/>
          <a:p>
            <a:r>
              <a:rPr lang="ru-RU" dirty="0"/>
              <a:t>Основные формы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19" y="1364566"/>
            <a:ext cx="11043139" cy="5078437"/>
          </a:xfrm>
        </p:spPr>
        <p:txBody>
          <a:bodyPr>
            <a:normAutofit fontScale="77500" lnSpcReduction="20000"/>
          </a:bodyPr>
          <a:lstStyle/>
          <a:p>
            <a:r>
              <a:rPr lang="ru-RU" sz="2600" dirty="0" smtClean="0"/>
              <a:t>городской (муниципальный) детский совет;  детский общественный совет при уполномоченных по правам ребенка, </a:t>
            </a:r>
            <a:r>
              <a:rPr lang="ru-RU" sz="2600" dirty="0"/>
              <a:t>то есть организационная/институциональная форма </a:t>
            </a:r>
            <a:r>
              <a:rPr lang="ru-RU" sz="2600" dirty="0" smtClean="0"/>
              <a:t>участия; </a:t>
            </a:r>
          </a:p>
          <a:p>
            <a:r>
              <a:rPr lang="ru-RU" sz="2600" dirty="0" smtClean="0"/>
              <a:t> информирование </a:t>
            </a:r>
            <a:r>
              <a:rPr lang="ru-RU" sz="2600" dirty="0"/>
              <a:t>детей о жизни </a:t>
            </a:r>
            <a:r>
              <a:rPr lang="ru-RU" sz="2600" dirty="0" smtClean="0"/>
              <a:t>муниципалитета; </a:t>
            </a:r>
          </a:p>
          <a:p>
            <a:r>
              <a:rPr lang="ru-RU" sz="2600" dirty="0" smtClean="0"/>
              <a:t> </a:t>
            </a:r>
            <a:r>
              <a:rPr lang="ru-RU" sz="2600" dirty="0"/>
              <a:t>консультации с детьми, сбор мнений, формирование механизмов обратной связи</a:t>
            </a:r>
            <a:r>
              <a:rPr lang="ru-RU" sz="2600" dirty="0" smtClean="0"/>
              <a:t>;,  проведение сходов, собраний юных граждан, организация переговорных площадок;  мониторинг мнения детей, анкетирование по вопросам жизни в городе, муниципальном образовании; местные СМИ, в том числе и электронные;</a:t>
            </a:r>
          </a:p>
          <a:p>
            <a:r>
              <a:rPr lang="ru-RU" sz="2600" dirty="0" smtClean="0"/>
              <a:t> встречи детей с руководством городских администраций, муниципалитетов; </a:t>
            </a:r>
          </a:p>
          <a:p>
            <a:r>
              <a:rPr lang="ru-RU" sz="2600" dirty="0" smtClean="0"/>
              <a:t> школы лидеров, тематические смены в летних лагерях отдыха, в ходе которых проводится подготовка социально значимых проектов; </a:t>
            </a:r>
          </a:p>
          <a:p>
            <a:r>
              <a:rPr lang="ru-RU" sz="2600" dirty="0" smtClean="0"/>
              <a:t>создание и поддержка детских общественных организаций; </a:t>
            </a:r>
          </a:p>
          <a:p>
            <a:r>
              <a:rPr lang="ru-RU" sz="2600" dirty="0" smtClean="0"/>
              <a:t> движение волонтеров, социальная поддержка, шефство; </a:t>
            </a:r>
          </a:p>
          <a:p>
            <a:r>
              <a:rPr lang="ru-RU" sz="2600" dirty="0" smtClean="0"/>
              <a:t>конкурсы проектов; реализация </a:t>
            </a:r>
            <a:r>
              <a:rPr lang="ru-RU" sz="2600" dirty="0"/>
              <a:t>проектов с участием детей (форма имеет широкие возможности привлечения партнеров из бизнеса и общественных организаций</a:t>
            </a:r>
            <a:r>
              <a:rPr lang="ru-RU" sz="2600" dirty="0" smtClean="0"/>
              <a:t>); </a:t>
            </a:r>
          </a:p>
          <a:p>
            <a:r>
              <a:rPr lang="ru-RU" sz="2600" dirty="0" err="1" smtClean="0"/>
              <a:t>со-организация</a:t>
            </a:r>
            <a:r>
              <a:rPr lang="ru-RU" sz="2600" dirty="0" smtClean="0"/>
              <a:t> и участие в спортивных мероприятиях.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623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Информация</a:t>
            </a:r>
            <a:br>
              <a:rPr lang="ru-RU" dirty="0" smtClean="0"/>
            </a:br>
            <a:r>
              <a:rPr lang="ru-RU" dirty="0" smtClean="0"/>
              <a:t>Архангельск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О</a:t>
            </a:r>
            <a:r>
              <a:rPr lang="en-US" b="1" dirty="0"/>
              <a:t>n</a:t>
            </a:r>
            <a:r>
              <a:rPr lang="ru-RU" b="1" dirty="0"/>
              <a:t>-</a:t>
            </a:r>
            <a:r>
              <a:rPr lang="en-US" b="1" dirty="0"/>
              <a:t>line</a:t>
            </a:r>
            <a:r>
              <a:rPr lang="ru-RU" b="1" dirty="0"/>
              <a:t> изучение мнения учащихся по теме: «</a:t>
            </a:r>
            <a:r>
              <a:rPr lang="ru-RU" b="1" dirty="0" err="1"/>
              <a:t>Сформированность</a:t>
            </a:r>
            <a:r>
              <a:rPr lang="ru-RU" b="1" dirty="0"/>
              <a:t>     гражданско-патриотических качеств школьников (приурочен к 70-летию Победы</a:t>
            </a:r>
            <a:r>
              <a:rPr lang="ru-RU" b="1" dirty="0" smtClean="0"/>
              <a:t>)».</a:t>
            </a:r>
          </a:p>
          <a:p>
            <a:r>
              <a:rPr lang="ru-RU" dirty="0"/>
              <a:t>В </a:t>
            </a:r>
            <a:r>
              <a:rPr lang="ru-RU" dirty="0" err="1"/>
              <a:t>on-line</a:t>
            </a:r>
            <a:r>
              <a:rPr lang="ru-RU" dirty="0"/>
              <a:t> изучении мнения принимали участие </a:t>
            </a:r>
            <a:r>
              <a:rPr lang="ru-RU" b="1" dirty="0"/>
              <a:t>11107  учащихся 1-11 классов из  52</a:t>
            </a:r>
            <a:r>
              <a:rPr lang="ru-RU" dirty="0"/>
              <a:t> общеобразовательных организаций. Мониторинг проводился  посредством анкетирования респондентов в сети «Интернет».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343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2836806"/>
              </p:ext>
            </p:extLst>
          </p:nvPr>
        </p:nvGraphicFramePr>
        <p:xfrm>
          <a:off x="181740" y="30480"/>
          <a:ext cx="11790218" cy="6096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894491"/>
                <a:gridCol w="5895727"/>
              </a:tblGrid>
              <a:tr h="377031">
                <a:tc>
                  <a:txBody>
                    <a:bodyPr/>
                    <a:lstStyle/>
                    <a:p>
                      <a:pPr marL="14400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Детско-юношеский парламент ВАО г. Москвы,</a:t>
                      </a:r>
                    </a:p>
                    <a:p>
                      <a:pPr marL="14400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г. Москва, Восточный административный </a:t>
                      </a:r>
                      <a:r>
                        <a:rPr lang="ru-RU" sz="1600" dirty="0" smtClean="0">
                          <a:effectLst/>
                        </a:rPr>
                        <a:t>округ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48" marR="30848" marT="0" marB="0" anchor="ctr"/>
                </a:tc>
                <a:tc>
                  <a:txBody>
                    <a:bodyPr/>
                    <a:lstStyle/>
                    <a:p>
                      <a:pPr marL="14400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Молодежный парламент Алексеевского района г. Москвы,</a:t>
                      </a:r>
                    </a:p>
                    <a:p>
                      <a:pPr marL="14400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г. Москва, Алексеевский район (СВАО</a:t>
                      </a:r>
                      <a:r>
                        <a:rPr lang="ru-RU" sz="1600" dirty="0" smtClean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48" marR="30848" marT="0" marB="0" anchor="ctr"/>
                </a:tc>
              </a:tr>
              <a:tr h="75406">
                <a:tc gridSpan="2">
                  <a:txBody>
                    <a:bodyPr/>
                    <a:lstStyle/>
                    <a:p>
                      <a:pPr marL="14400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Уровень участия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48" marR="3084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406">
                <a:tc>
                  <a:txBody>
                    <a:bodyPr/>
                    <a:lstStyle/>
                    <a:p>
                      <a:pPr marL="144000" indent="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Административный округ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48" marR="30848" marT="0" marB="0" anchor="ctr"/>
                </a:tc>
                <a:tc>
                  <a:txBody>
                    <a:bodyPr/>
                    <a:lstStyle/>
                    <a:p>
                      <a:pPr marL="144000" indent="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Район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48" marR="30848" marT="0" marB="0" anchor="ctr"/>
                </a:tc>
              </a:tr>
              <a:tr h="75406">
                <a:tc gridSpan="2">
                  <a:txBody>
                    <a:bodyPr/>
                    <a:lstStyle/>
                    <a:p>
                      <a:pPr marL="14400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Направление участия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48" marR="3084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6219">
                <a:tc>
                  <a:txBody>
                    <a:bodyPr/>
                    <a:lstStyle/>
                    <a:p>
                      <a:pPr marL="144000" indent="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Развитие самоуправления, социальные проекты, взаимодействия с властными структурами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48" marR="30848" marT="0" marB="0"/>
                </a:tc>
                <a:tc>
                  <a:txBody>
                    <a:bodyPr/>
                    <a:lstStyle/>
                    <a:p>
                      <a:pPr marL="144000" indent="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Обсуждение проектов правовых актов, затрагивающих интересы молодежи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48" marR="30848" marT="0" marB="0"/>
                </a:tc>
              </a:tr>
              <a:tr h="75406">
                <a:tc gridSpan="2">
                  <a:txBody>
                    <a:bodyPr/>
                    <a:lstStyle/>
                    <a:p>
                      <a:pPr marL="14400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Стадия участия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48" marR="3084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6219">
                <a:tc>
                  <a:txBody>
                    <a:bodyPr/>
                    <a:lstStyle/>
                    <a:p>
                      <a:pPr marL="144000" indent="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Реализуются инициативы детей и проекты социального, культурного характера.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48" marR="30848" marT="0" marB="0"/>
                </a:tc>
                <a:tc>
                  <a:txBody>
                    <a:bodyPr/>
                    <a:lstStyle/>
                    <a:p>
                      <a:pPr marL="144000" indent="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Совещательные функции: обсуждение взрослых проектов, проведение их экспертизы, рекомендации детей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48" marR="30848" marT="0" marB="0"/>
                </a:tc>
              </a:tr>
              <a:tr h="75406">
                <a:tc gridSpan="2">
                  <a:txBody>
                    <a:bodyPr/>
                    <a:lstStyle/>
                    <a:p>
                      <a:pPr marL="14400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Формат участия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48" marR="3084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5687">
                <a:tc>
                  <a:txBody>
                    <a:bodyPr/>
                    <a:lstStyle/>
                    <a:p>
                      <a:pPr marL="144000" indent="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Состав парламента обновляется ежегодно. От управы каждого района в Детско-юношеский парламент (ДЮП) направляются один представитель детских общественных организаций и один представитель школьного самоуправления.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48" marR="30848" marT="0" marB="0"/>
                </a:tc>
                <a:tc>
                  <a:txBody>
                    <a:bodyPr/>
                    <a:lstStyle/>
                    <a:p>
                      <a:pPr marL="144000" indent="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Молодежный парламент создан по инициативе главы управы Алексеевского района. В его состав входят только учащиеся 6-10 классов образовательных учреждений района.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48" marR="30848" marT="0" marB="0"/>
                </a:tc>
              </a:tr>
              <a:tr h="75406">
                <a:tc gridSpan="2">
                  <a:txBody>
                    <a:bodyPr/>
                    <a:lstStyle/>
                    <a:p>
                      <a:pPr marL="14400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Основные результаты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48" marR="3084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0281">
                <a:tc>
                  <a:txBody>
                    <a:bodyPr/>
                    <a:lstStyle/>
                    <a:p>
                      <a:pPr marL="144000" indent="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Дети выступали участниками, организаторами и </a:t>
                      </a:r>
                      <a:r>
                        <a:rPr lang="ru-RU" sz="1600" dirty="0" err="1">
                          <a:effectLst/>
                        </a:rPr>
                        <a:t>соорганизаторами</a:t>
                      </a:r>
                      <a:r>
                        <a:rPr lang="ru-RU" sz="1600" dirty="0">
                          <a:effectLst/>
                        </a:rPr>
                        <a:t> более, чем 20 мероприятий социального и культурно-просветительского характера как на уровне ВАО, так и на уровне г. Москвы. Примеры проектов детей: Трудовая акция в </a:t>
                      </a:r>
                      <a:r>
                        <a:rPr lang="ru-RU" sz="1600" dirty="0" err="1">
                          <a:effectLst/>
                        </a:rPr>
                        <a:t>Кожухово</a:t>
                      </a:r>
                      <a:r>
                        <a:rPr lang="ru-RU" sz="1600" dirty="0">
                          <a:effectLst/>
                        </a:rPr>
                        <a:t> «Мой чистый город», Фото-кросс «Город глазами детей», Молодежная спартакиада ВАО,  акция «Цветы для мамы», фото-выставка «Русские народные промыслы»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48" marR="30848" marT="0" marB="0"/>
                </a:tc>
                <a:tc>
                  <a:txBody>
                    <a:bodyPr/>
                    <a:lstStyle/>
                    <a:p>
                      <a:pPr marL="144000" indent="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Молодежный парламент представляет собой совещательный орган.  Школьники проводят экспертизу проектов законов, их обсуждение и готовят акты, которые носят информационно-рекомендательный характер для органов исполнительной власти района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48" marR="3084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4130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7820529"/>
              </p:ext>
            </p:extLst>
          </p:nvPr>
        </p:nvGraphicFramePr>
        <p:xfrm>
          <a:off x="0" y="0"/>
          <a:ext cx="12191999" cy="754788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095364"/>
                <a:gridCol w="6096635"/>
              </a:tblGrid>
              <a:tr h="509267">
                <a:tc>
                  <a:txBody>
                    <a:bodyPr/>
                    <a:lstStyle/>
                    <a:p>
                      <a:pPr marL="683895" indent="-22669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Областной детский парламент Иркутской области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3895" indent="-22669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Детская городская дума,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83895" indent="-22669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Набережные Челны (Татарстан</a:t>
                      </a: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9267">
                <a:tc gridSpan="2">
                  <a:txBody>
                    <a:bodyPr/>
                    <a:lstStyle/>
                    <a:p>
                      <a:pPr marL="683895" indent="-226695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участия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65" marR="31565" marT="0" marB="0" anchor="ctr"/>
                </a:tc>
                <a:tc hMerge="1">
                  <a:txBody>
                    <a:bodyPr/>
                    <a:lstStyle/>
                    <a:p>
                      <a:pPr marL="683895" indent="-226695"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65" marR="31565" marT="0" marB="0" anchor="ctr"/>
                </a:tc>
              </a:tr>
              <a:tr h="509267">
                <a:tc>
                  <a:txBody>
                    <a:bodyPr/>
                    <a:lstStyle/>
                    <a:p>
                      <a:pPr marL="683895" indent="-226695"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Район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65" marR="31565" marT="0" marB="0" anchor="ctr"/>
                </a:tc>
                <a:tc>
                  <a:txBody>
                    <a:bodyPr/>
                    <a:lstStyle/>
                    <a:p>
                      <a:pPr marL="683895" indent="-226695"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Город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65" marR="31565" marT="0" marB="0" anchor="ctr"/>
                </a:tc>
              </a:tr>
              <a:tr h="509267">
                <a:tc gridSpan="2">
                  <a:txBody>
                    <a:bodyPr/>
                    <a:lstStyle/>
                    <a:p>
                      <a:pPr marL="683895" indent="-226695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Направление участия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65" marR="31565" marT="0" marB="0" anchor="ctr"/>
                </a:tc>
                <a:tc hMerge="1">
                  <a:txBody>
                    <a:bodyPr/>
                    <a:lstStyle/>
                    <a:p>
                      <a:pPr marL="683895" indent="-226695"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65" marR="31565" marT="0" marB="0" anchor="ctr"/>
                </a:tc>
              </a:tr>
              <a:tr h="603518">
                <a:tc>
                  <a:txBody>
                    <a:bodyPr/>
                    <a:lstStyle/>
                    <a:p>
                      <a:pPr marL="180000" indent="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Взаимодействие с властными структурами, экспертиза программ, контроль за соблюдением прав ребенка, исследования проблем в области, обмен опытом с соседними странами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65" marR="31565" marT="0" marB="0" anchor="ctr"/>
                </a:tc>
                <a:tc>
                  <a:txBody>
                    <a:bodyPr/>
                    <a:lstStyle/>
                    <a:p>
                      <a:pPr marL="180000" indent="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Знакомство школьников с государственной системой, ее структурой, проблемами и перспективами на будущее; детский центр повышения квалификации; «Школа молодого лидера»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65" marR="31565" marT="0" marB="0" anchor="ctr"/>
                </a:tc>
              </a:tr>
              <a:tr h="201173">
                <a:tc gridSpan="2">
                  <a:txBody>
                    <a:bodyPr/>
                    <a:lstStyle/>
                    <a:p>
                      <a:pPr marL="683895" indent="-2266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Стадия участия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65" marR="3156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3518">
                <a:tc>
                  <a:txBody>
                    <a:bodyPr/>
                    <a:lstStyle/>
                    <a:p>
                      <a:pPr marL="180000" indent="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Реализуются инициативы детей;</a:t>
                      </a:r>
                    </a:p>
                    <a:p>
                      <a:pPr marL="180000" indent="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Дети имеют возможность консультировать взрослых по вопросам, касающихся </a:t>
                      </a:r>
                      <a:r>
                        <a:rPr lang="ru-RU" sz="1600" dirty="0" smtClean="0">
                          <a:effectLst/>
                        </a:rPr>
                        <a:t>детей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65" marR="31565" marT="0" marB="0" anchor="ctr"/>
                </a:tc>
                <a:tc>
                  <a:txBody>
                    <a:bodyPr/>
                    <a:lstStyle/>
                    <a:p>
                      <a:pPr marL="180000" indent="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Предоставление детям информации, обучение;</a:t>
                      </a:r>
                    </a:p>
                    <a:p>
                      <a:pPr marL="180000" indent="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Выступления экспертов;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65" marR="31565" marT="0" marB="0" anchor="ctr"/>
                </a:tc>
              </a:tr>
              <a:tr h="201173">
                <a:tc gridSpan="2">
                  <a:txBody>
                    <a:bodyPr/>
                    <a:lstStyle/>
                    <a:p>
                      <a:pPr marL="683895" indent="-2266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Формат участия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65" marR="3156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9381">
                <a:tc>
                  <a:txBody>
                    <a:bodyPr/>
                    <a:lstStyle/>
                    <a:p>
                      <a:pPr marL="180000" indent="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Дети организуют социологические исследования проблем Иркутской области, проводят конкурсы, реализуют культурные проекты, проводят экспертизу различных областных </a:t>
                      </a:r>
                      <a:r>
                        <a:rPr lang="ru-RU" sz="1600" dirty="0" smtClean="0">
                          <a:effectLst/>
                        </a:rPr>
                        <a:t>программ. </a:t>
                      </a:r>
                      <a:r>
                        <a:rPr lang="ru-RU" sz="1600" dirty="0">
                          <a:effectLst/>
                        </a:rPr>
                        <a:t>Проекты детского парламента заслушиваются в административном комитете области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65" marR="31565" marT="0" marB="0"/>
                </a:tc>
                <a:tc>
                  <a:txBody>
                    <a:bodyPr/>
                    <a:lstStyle/>
                    <a:p>
                      <a:pPr marL="180000" indent="0"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Депутаты </a:t>
                      </a:r>
                      <a:r>
                        <a:rPr lang="ru-RU" sz="1600" dirty="0">
                          <a:effectLst/>
                        </a:rPr>
                        <a:t>в Детскую Думу избираются по школьным округам тайным голосованием избирателями в возрасте 14-18 лет. Детская городская дума скорее является площадкой для просвещения и обучения детей, нежели чем местом, где дети представляют и воплощают свои идеи.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65" marR="31565" marT="0" marB="0"/>
                </a:tc>
              </a:tr>
              <a:tr h="201173">
                <a:tc gridSpan="2">
                  <a:txBody>
                    <a:bodyPr/>
                    <a:lstStyle/>
                    <a:p>
                      <a:pPr marL="683895" indent="-2266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Основные результаты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65" marR="3156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7036">
                <a:tc>
                  <a:txBody>
                    <a:bodyPr/>
                    <a:lstStyle/>
                    <a:p>
                      <a:pPr marL="180000" indent="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 детского парламента в списке результатов такие проекты как: конституция Сообщества школьников Иркутской области, социологическое исследование проблем развития туризма на Байкале, конкурсы на лучший школьный двор, охрана памятников истории, экспертиза образовательных программ и контроль за соблюдением прав детей.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65" marR="31565" marT="0" marB="0"/>
                </a:tc>
                <a:tc>
                  <a:txBody>
                    <a:bodyPr/>
                    <a:lstStyle/>
                    <a:p>
                      <a:pPr marL="180000" indent="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Знакомство школьников с системой и функционированием городского законодательного собрания, возможность обучаться у ведущих руководителей города и республики, крупных бизнесменов и политиков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65" marR="3156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9491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Детские советы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создание детских и молодежных </a:t>
            </a:r>
            <a:r>
              <a:rPr lang="ru-RU" dirty="0" smtClean="0"/>
              <a:t>общественных, </a:t>
            </a:r>
            <a:r>
              <a:rPr lang="ru-RU" dirty="0"/>
              <a:t>советов, </a:t>
            </a:r>
            <a:r>
              <a:rPr lang="ru-RU" dirty="0" smtClean="0"/>
              <a:t>палат </a:t>
            </a:r>
            <a:r>
              <a:rPr lang="ru-RU" dirty="0"/>
              <a:t>или привлечение детей к работе уже существующих комитетов и других образований. </a:t>
            </a:r>
            <a:endParaRPr lang="ru-RU" dirty="0" smtClean="0"/>
          </a:p>
          <a:p>
            <a:r>
              <a:rPr lang="ru-RU" dirty="0" smtClean="0"/>
              <a:t>г</a:t>
            </a:r>
            <a:r>
              <a:rPr lang="ru-RU" dirty="0"/>
              <a:t>. </a:t>
            </a:r>
            <a:r>
              <a:rPr lang="ru-RU" dirty="0" smtClean="0"/>
              <a:t>Шенкурск - подростки, состоящие </a:t>
            </a:r>
            <a:r>
              <a:rPr lang="ru-RU" dirty="0"/>
              <a:t>на </a:t>
            </a:r>
            <a:r>
              <a:rPr lang="ru-RU" dirty="0" smtClean="0"/>
              <a:t>профилактическом учете, привлекаются </a:t>
            </a:r>
            <a:r>
              <a:rPr lang="ru-RU" dirty="0"/>
              <a:t>к деятельности городского Совета по делам молодежи. </a:t>
            </a:r>
          </a:p>
        </p:txBody>
      </p:sp>
    </p:spTree>
    <p:extLst>
      <p:ext uri="{BB962C8B-B14F-4D97-AF65-F5344CB8AC3E}">
        <p14:creationId xmlns:p14="http://schemas.microsoft.com/office/powerpoint/2010/main" xmlns="" val="428272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направления деятельности молодежных советов муниципалитетов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опека детских домов (организация праздников в детских домах, различных мероприятий);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поддержка ветеранов и патриотическое движение (совместно с комитетом ветеранов), посещение школ, участие в различных праздниках и фестивалях;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донорское движение;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встречи с главами управ, муниципалитетов, иными членами администрации района, округа, города;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творческие фестивали;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работа по уборке и озеленению парков</a:t>
            </a:r>
          </a:p>
        </p:txBody>
      </p:sp>
    </p:spTree>
    <p:extLst>
      <p:ext uri="{BB962C8B-B14F-4D97-AF65-F5344CB8AC3E}">
        <p14:creationId xmlns:p14="http://schemas.microsoft.com/office/powerpoint/2010/main" xmlns="" val="141915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Детские общественные организации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Детская организация </a:t>
            </a:r>
            <a:r>
              <a:rPr lang="ru-RU" b="1" dirty="0"/>
              <a:t>«Юность Архангельска</a:t>
            </a:r>
            <a:r>
              <a:rPr lang="ru-RU" b="1" dirty="0" smtClean="0"/>
              <a:t>» </a:t>
            </a:r>
            <a:r>
              <a:rPr lang="ru-RU" dirty="0" smtClean="0"/>
              <a:t> </a:t>
            </a:r>
            <a:r>
              <a:rPr lang="ru-RU" dirty="0"/>
              <a:t>объединяет </a:t>
            </a:r>
            <a:r>
              <a:rPr lang="ru-RU" dirty="0" smtClean="0"/>
              <a:t>более </a:t>
            </a:r>
            <a:r>
              <a:rPr lang="ru-RU" b="1" dirty="0"/>
              <a:t>6000 детей и подростков в возрасте от 7 до 18 лет.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каждом образовательном учреждении города и учреждениях дополнительного образования с участием детей избираются и работают органы ученического самоуправления: совет старшеклассников, совет гимназистов, школьный парламент, школьный инициативный клуб.</a:t>
            </a:r>
          </a:p>
        </p:txBody>
      </p:sp>
    </p:spTree>
    <p:extLst>
      <p:ext uri="{BB962C8B-B14F-4D97-AF65-F5344CB8AC3E}">
        <p14:creationId xmlns:p14="http://schemas.microsoft.com/office/powerpoint/2010/main" xmlns="" val="8213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706360"/>
            <a:ext cx="9601196" cy="1303867"/>
          </a:xfrm>
        </p:spPr>
        <p:txBody>
          <a:bodyPr/>
          <a:lstStyle/>
          <a:p>
            <a:r>
              <a:rPr lang="ru-RU" dirty="0" smtClean="0"/>
              <a:t>Проектная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382761"/>
            <a:ext cx="10272485" cy="3945468"/>
          </a:xfrm>
        </p:spPr>
        <p:txBody>
          <a:bodyPr>
            <a:noAutofit/>
          </a:bodyPr>
          <a:lstStyle/>
          <a:p>
            <a:r>
              <a:rPr lang="ru-RU" b="1" dirty="0"/>
              <a:t>Степень участия детей в разработке и реализации проекта </a:t>
            </a:r>
            <a:endParaRPr lang="ru-RU" dirty="0"/>
          </a:p>
          <a:p>
            <a:r>
              <a:rPr lang="ru-RU" dirty="0"/>
              <a:t>На каких этапах разработки, планирования, реализации и контроля за осуществлением проекта подростки будут привлечены к участию в нем?</a:t>
            </a:r>
          </a:p>
          <a:p>
            <a:r>
              <a:rPr lang="ru-RU" dirty="0"/>
              <a:t>Будут ли они участвовать в принятии решений по отдельным аспектам проекта, </a:t>
            </a:r>
            <a:r>
              <a:rPr lang="ru-RU" dirty="0" smtClean="0"/>
              <a:t>или же </a:t>
            </a:r>
            <a:r>
              <a:rPr lang="ru-RU" dirty="0"/>
              <a:t>они будут участвовать в принятии решений на уровне руководства в течение </a:t>
            </a:r>
            <a:r>
              <a:rPr lang="ru-RU" dirty="0" smtClean="0"/>
              <a:t>всего периода </a:t>
            </a:r>
            <a:r>
              <a:rPr lang="ru-RU" dirty="0"/>
              <a:t>реализации проекта?</a:t>
            </a:r>
          </a:p>
          <a:p>
            <a:r>
              <a:rPr lang="ru-RU" dirty="0"/>
              <a:t>Какова будет их роль: они будут наблюдателями, консультантами или </a:t>
            </a:r>
            <a:r>
              <a:rPr lang="ru-RU" dirty="0" smtClean="0"/>
              <a:t>полноценными исполнителями?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648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Социальное картографирование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000" i="1" dirty="0" smtClean="0"/>
              <a:t>Выделение </a:t>
            </a:r>
            <a:r>
              <a:rPr lang="ru-RU" sz="3000" i="1" dirty="0"/>
              <a:t>комфортных и опасных зон </a:t>
            </a:r>
            <a:r>
              <a:rPr lang="ru-RU" sz="3000" i="1" dirty="0" smtClean="0"/>
              <a:t> на территории </a:t>
            </a:r>
            <a:r>
              <a:rPr lang="ru-RU" sz="3000" i="1" dirty="0"/>
              <a:t>муниципалитета</a:t>
            </a:r>
            <a:r>
              <a:rPr lang="ru-RU" sz="3000" i="1" dirty="0" smtClean="0"/>
              <a:t> (плохие </a:t>
            </a:r>
            <a:r>
              <a:rPr lang="ru-RU" sz="3000" i="1" dirty="0"/>
              <a:t>дороги, брошенные стройки</a:t>
            </a:r>
            <a:r>
              <a:rPr lang="ru-RU" sz="3000" i="1" dirty="0" smtClean="0"/>
              <a:t>, скопление </a:t>
            </a:r>
            <a:r>
              <a:rPr lang="ru-RU" sz="3000" i="1" dirty="0"/>
              <a:t>асоциальных личностей, темные участки и пр.).</a:t>
            </a:r>
          </a:p>
          <a:p>
            <a:endParaRPr lang="ru-RU" i="1" dirty="0"/>
          </a:p>
          <a:p>
            <a:r>
              <a:rPr lang="ru-RU" dirty="0" smtClean="0"/>
              <a:t>Молодежная </a:t>
            </a:r>
            <a:r>
              <a:rPr lang="ru-RU" dirty="0"/>
              <a:t>общественная палата Гагаринского </a:t>
            </a:r>
            <a:r>
              <a:rPr lang="ru-RU" dirty="0" smtClean="0"/>
              <a:t>района г</a:t>
            </a:r>
            <a:r>
              <a:rPr lang="ru-RU" dirty="0"/>
              <a:t>. Москвы осуществила внутрирайонный проект «Среда доступности </a:t>
            </a:r>
            <a:r>
              <a:rPr lang="ru-RU" dirty="0" smtClean="0"/>
              <a:t>для маломобильных </a:t>
            </a:r>
            <a:r>
              <a:rPr lang="ru-RU" dirty="0"/>
              <a:t>слоев населения</a:t>
            </a:r>
            <a:r>
              <a:rPr lang="ru-RU" dirty="0" smtClean="0"/>
              <a:t>» - анализ </a:t>
            </a:r>
            <a:r>
              <a:rPr lang="ru-RU" dirty="0"/>
              <a:t>районной среды на предмет </a:t>
            </a:r>
            <a:r>
              <a:rPr lang="ru-RU" dirty="0" smtClean="0"/>
              <a:t>доступности </a:t>
            </a:r>
            <a:r>
              <a:rPr lang="ru-RU" dirty="0"/>
              <a:t>различных объектов для инвалидов. </a:t>
            </a:r>
            <a:r>
              <a:rPr lang="ru-RU" dirty="0" smtClean="0"/>
              <a:t> Проверено </a:t>
            </a:r>
            <a:r>
              <a:rPr lang="ru-RU" dirty="0"/>
              <a:t>350 объектов в районе, сдан отчет в </a:t>
            </a:r>
            <a:r>
              <a:rPr lang="ru-RU" dirty="0" smtClean="0"/>
              <a:t>муниципалитет.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666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Программа «Школа полезного</a:t>
            </a:r>
            <a:br>
              <a:rPr lang="ru-RU" dirty="0"/>
            </a:br>
            <a:r>
              <a:rPr lang="ru-RU" dirty="0"/>
              <a:t>действия» </a:t>
            </a:r>
            <a:r>
              <a:rPr lang="ru-RU" dirty="0" err="1"/>
              <a:t>МЕТАЛЛОИНВЕСТа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«Живи с умом» (за </a:t>
            </a:r>
            <a:r>
              <a:rPr lang="ru-RU" dirty="0" smtClean="0"/>
              <a:t>эффективное </a:t>
            </a:r>
            <a:r>
              <a:rPr lang="ru-RU" dirty="0"/>
              <a:t>времяпрепровождение), «Все свои» (изменение отношения к </a:t>
            </a:r>
            <a:r>
              <a:rPr lang="ru-RU" dirty="0" smtClean="0"/>
              <a:t>людям </a:t>
            </a:r>
            <a:r>
              <a:rPr lang="ru-RU" dirty="0"/>
              <a:t>с ограниченными возможностями), «Спортивный двор», «</a:t>
            </a:r>
            <a:r>
              <a:rPr lang="ru-RU" dirty="0" smtClean="0"/>
              <a:t>Велосипедная площадка </a:t>
            </a:r>
            <a:r>
              <a:rPr lang="ru-RU" dirty="0"/>
              <a:t>с </a:t>
            </a:r>
            <a:r>
              <a:rPr lang="ru-RU" dirty="0" err="1"/>
              <a:t>велопарковкой</a:t>
            </a:r>
            <a:r>
              <a:rPr lang="ru-RU" dirty="0"/>
              <a:t>», «Старый Оскол – город для людей: для </a:t>
            </a:r>
            <a:r>
              <a:rPr lang="ru-RU" dirty="0" smtClean="0"/>
              <a:t>каждого </a:t>
            </a:r>
            <a:r>
              <a:rPr lang="ru-RU" dirty="0"/>
              <a:t>свой и для всех один», «</a:t>
            </a:r>
            <a:r>
              <a:rPr lang="ru-RU" dirty="0" err="1"/>
              <a:t>Железногорский</a:t>
            </a:r>
            <a:r>
              <a:rPr lang="ru-RU" dirty="0"/>
              <a:t> Арбат», «Лед под </a:t>
            </a:r>
            <a:r>
              <a:rPr lang="ru-RU" dirty="0" smtClean="0"/>
              <a:t>открытым небом</a:t>
            </a:r>
            <a:r>
              <a:rPr lang="ru-RU" dirty="0"/>
              <a:t>», «Забытые родники России», «Дарим любимому городу красоту </a:t>
            </a:r>
            <a:r>
              <a:rPr lang="ru-RU" dirty="0" smtClean="0"/>
              <a:t>зеленых </a:t>
            </a:r>
            <a:r>
              <a:rPr lang="ru-RU" dirty="0"/>
              <a:t>аллей», «Зеленым по грязному», «Здоровым быть модно» (</a:t>
            </a:r>
            <a:r>
              <a:rPr lang="ru-RU" dirty="0" smtClean="0"/>
              <a:t>фестиваль молодежных </a:t>
            </a:r>
            <a:r>
              <a:rPr lang="ru-RU" dirty="0"/>
              <a:t>культур: от экстремальных видов спорта до дизайнеров </a:t>
            </a:r>
            <a:r>
              <a:rPr lang="ru-RU" dirty="0" smtClean="0"/>
              <a:t>модной  одежды</a:t>
            </a:r>
            <a:r>
              <a:rPr lang="ru-RU" dirty="0"/>
              <a:t>).</a:t>
            </a:r>
          </a:p>
          <a:p>
            <a:r>
              <a:rPr lang="ru-RU" dirty="0"/>
              <a:t>Проекты реализуются с использованием весьма небольшого </a:t>
            </a:r>
            <a:r>
              <a:rPr lang="ru-RU" dirty="0" smtClean="0"/>
              <a:t>бюджета (партнерство  </a:t>
            </a:r>
            <a:r>
              <a:rPr lang="ru-RU" dirty="0"/>
              <a:t>компании, учебных заведений</a:t>
            </a:r>
            <a:r>
              <a:rPr lang="ru-RU" dirty="0" smtClean="0"/>
              <a:t>, малого </a:t>
            </a:r>
            <a:r>
              <a:rPr lang="ru-RU" dirty="0"/>
              <a:t>бизнеса, органов местного самоуправления, общественных </a:t>
            </a:r>
            <a:r>
              <a:rPr lang="ru-RU" dirty="0" smtClean="0"/>
              <a:t>организаций </a:t>
            </a:r>
            <a:r>
              <a:rPr lang="ru-RU" dirty="0"/>
              <a:t>и жителей </a:t>
            </a:r>
            <a:r>
              <a:rPr lang="ru-RU" dirty="0" smtClean="0"/>
              <a:t>городов).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463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Зачем?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9146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Конвенция  о правах ребенка - один </a:t>
            </a:r>
            <a:r>
              <a:rPr lang="ru-RU" dirty="0"/>
              <a:t>из ключевых принципов современной политики, ориентированной на </a:t>
            </a:r>
            <a:r>
              <a:rPr lang="ru-RU" dirty="0" smtClean="0"/>
              <a:t>ребенка. </a:t>
            </a:r>
          </a:p>
          <a:p>
            <a:r>
              <a:rPr lang="ru-RU" dirty="0"/>
              <a:t> Одним из шести разделов Национальной стратегии действий в интересах детей на 2012-2017 гг</a:t>
            </a:r>
            <a:r>
              <a:rPr lang="ru-RU" dirty="0" smtClean="0"/>
              <a:t>. является </a:t>
            </a:r>
            <a:r>
              <a:rPr lang="ru-RU" dirty="0"/>
              <a:t>раздел об участии детей в принятии решений. </a:t>
            </a:r>
            <a:endParaRPr lang="ru-RU" dirty="0" smtClean="0"/>
          </a:p>
          <a:p>
            <a:r>
              <a:rPr lang="ru-RU" dirty="0" smtClean="0"/>
              <a:t>Способствует </a:t>
            </a:r>
            <a:r>
              <a:rPr lang="ru-RU" dirty="0"/>
              <a:t>формированию у детей активной гражданской позиции, росту потребности участия детей в жизни гражданского общества, развитию чувства собственного достоинства, способности брать на себя ответственность, </a:t>
            </a:r>
            <a:r>
              <a:rPr lang="ru-RU" dirty="0" smtClean="0"/>
              <a:t> </a:t>
            </a:r>
            <a:r>
              <a:rPr lang="ru-RU" dirty="0"/>
              <a:t>защите их прав, свобод и законных интересов. </a:t>
            </a:r>
            <a:endParaRPr lang="ru-RU" dirty="0" smtClean="0"/>
          </a:p>
          <a:p>
            <a:r>
              <a:rPr lang="ru-RU" dirty="0" smtClean="0"/>
              <a:t>Поможет </a:t>
            </a:r>
            <a:r>
              <a:rPr lang="ru-RU" dirty="0"/>
              <a:t>в оценке качества и эффективности оказываемых </a:t>
            </a:r>
            <a:r>
              <a:rPr lang="ru-RU" dirty="0" smtClean="0"/>
              <a:t>услуг </a:t>
            </a:r>
            <a:r>
              <a:rPr lang="ru-RU" dirty="0"/>
              <a:t>детям, </a:t>
            </a:r>
            <a:r>
              <a:rPr lang="ru-RU" dirty="0" smtClean="0"/>
              <a:t>служит </a:t>
            </a:r>
            <a:r>
              <a:rPr lang="ru-RU" dirty="0"/>
              <a:t>стимулом для создания доброжелательной по отношению к детям среды.</a:t>
            </a:r>
          </a:p>
        </p:txBody>
      </p:sp>
    </p:spTree>
    <p:extLst>
      <p:ext uri="{BB962C8B-B14F-4D97-AF65-F5344CB8AC3E}">
        <p14:creationId xmlns:p14="http://schemas.microsoft.com/office/powerpoint/2010/main" xmlns="" val="119901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Арт-Акция «Права ребенка –забота общая»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Приволжский федеральный округ – создание арт-объектов, привлекающих внимание в проблеме защиты прав детей</a:t>
            </a:r>
          </a:p>
          <a:p>
            <a:r>
              <a:rPr lang="ru-RU" dirty="0" smtClean="0"/>
              <a:t>Создание общественных приемных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5378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Летние школы лидеров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  <a:p>
            <a:r>
              <a:rPr lang="ru-RU" dirty="0"/>
              <a:t>Реализовать участие детей во всех стадиях принятия решений </a:t>
            </a:r>
            <a:r>
              <a:rPr lang="ru-RU" dirty="0" smtClean="0"/>
              <a:t>легче среди </a:t>
            </a:r>
            <a:r>
              <a:rPr lang="ru-RU" dirty="0"/>
              <a:t>детей, собранных в советы при муниципальных органах </a:t>
            </a:r>
            <a:r>
              <a:rPr lang="ru-RU" dirty="0" smtClean="0"/>
              <a:t>исполнительной </a:t>
            </a:r>
            <a:r>
              <a:rPr lang="ru-RU" dirty="0"/>
              <a:t>власти: такие дети мотивированы, более образованы, а стиль </a:t>
            </a:r>
            <a:r>
              <a:rPr lang="ru-RU" dirty="0" smtClean="0"/>
              <a:t>общения и </a:t>
            </a:r>
            <a:r>
              <a:rPr lang="ru-RU" dirty="0"/>
              <a:t>задачи таких советов включают в себя анализ ситуации, </a:t>
            </a:r>
            <a:r>
              <a:rPr lang="ru-RU" dirty="0" smtClean="0"/>
              <a:t>планирование деятельности</a:t>
            </a:r>
            <a:r>
              <a:rPr lang="ru-RU" dirty="0"/>
              <a:t>, оценку способов решения проблем и мониторинг </a:t>
            </a:r>
            <a:r>
              <a:rPr lang="ru-RU" dirty="0" smtClean="0"/>
              <a:t>исполнения поставленных </a:t>
            </a:r>
            <a:r>
              <a:rPr lang="ru-RU" dirty="0"/>
              <a:t>задач и достижения цели. </a:t>
            </a:r>
            <a:endParaRPr lang="ru-RU" dirty="0" smtClean="0"/>
          </a:p>
          <a:p>
            <a:r>
              <a:rPr lang="ru-RU" dirty="0" smtClean="0"/>
              <a:t>Однако </a:t>
            </a:r>
            <a:r>
              <a:rPr lang="ru-RU" dirty="0"/>
              <a:t>в работе советов при </a:t>
            </a:r>
            <a:r>
              <a:rPr lang="ru-RU" dirty="0" smtClean="0"/>
              <a:t>муниципальных </a:t>
            </a:r>
            <a:r>
              <a:rPr lang="ru-RU" dirty="0"/>
              <a:t>органах участвует лишь малая доля детей – большинство </a:t>
            </a:r>
            <a:r>
              <a:rPr lang="ru-RU" dirty="0" smtClean="0"/>
              <a:t>же исключены </a:t>
            </a:r>
            <a:r>
              <a:rPr lang="ru-RU" dirty="0"/>
              <a:t>из процесса принятия решений.</a:t>
            </a:r>
          </a:p>
        </p:txBody>
      </p:sp>
    </p:spTree>
    <p:extLst>
      <p:ext uri="{BB962C8B-B14F-4D97-AF65-F5344CB8AC3E}">
        <p14:creationId xmlns:p14="http://schemas.microsoft.com/office/powerpoint/2010/main" xmlns="" val="308529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Волонтерское движение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9588" y="2528046"/>
            <a:ext cx="10811436" cy="3926542"/>
          </a:xfrm>
        </p:spPr>
        <p:txBody>
          <a:bodyPr>
            <a:normAutofit fontScale="70000" lnSpcReduction="20000"/>
          </a:bodyPr>
          <a:lstStyle/>
          <a:p>
            <a:r>
              <a:rPr lang="ru-RU" sz="2700" dirty="0" smtClean="0"/>
              <a:t>Г. Салават - конференция </a:t>
            </a:r>
            <a:r>
              <a:rPr lang="ru-RU" sz="2700" dirty="0"/>
              <a:t>«Волонтерское движение: специфика, функции, развитие», в которой приняли участие студенты </a:t>
            </a:r>
            <a:r>
              <a:rPr lang="ru-RU" sz="2700" dirty="0" err="1"/>
              <a:t>ССУЗов</a:t>
            </a:r>
            <a:r>
              <a:rPr lang="ru-RU" sz="2700" dirty="0"/>
              <a:t>, ВУЗов и школьники общеобразовательных учреждений города</a:t>
            </a:r>
            <a:r>
              <a:rPr lang="ru-RU" sz="2700" dirty="0" smtClean="0"/>
              <a:t>.</a:t>
            </a:r>
          </a:p>
          <a:p>
            <a:r>
              <a:rPr lang="ru-RU" sz="2700" dirty="0"/>
              <a:t>В </a:t>
            </a:r>
            <a:r>
              <a:rPr lang="ru-RU" sz="2700" dirty="0" smtClean="0"/>
              <a:t>Курганской области  -  помощь </a:t>
            </a:r>
            <a:r>
              <a:rPr lang="ru-RU" sz="2700" dirty="0"/>
              <a:t>семьям с детьми младшего возраста, находящимся в социально опасном положении и иной трудной жизненной </a:t>
            </a:r>
            <a:r>
              <a:rPr lang="ru-RU" sz="2700" dirty="0" smtClean="0"/>
              <a:t>ситуации - обучающие занятия </a:t>
            </a:r>
            <a:r>
              <a:rPr lang="ru-RU" sz="2700" dirty="0"/>
              <a:t>по внедрению технологии «Лидерство для результата</a:t>
            </a:r>
            <a:r>
              <a:rPr lang="ru-RU" sz="2700" dirty="0" smtClean="0"/>
              <a:t>»  </a:t>
            </a:r>
            <a:r>
              <a:rPr lang="ru-RU" sz="2700" dirty="0"/>
              <a:t>учащихся </a:t>
            </a:r>
            <a:r>
              <a:rPr lang="ru-RU" sz="2700" dirty="0" smtClean="0"/>
              <a:t> Курганского педагогического колледжа </a:t>
            </a:r>
            <a:r>
              <a:rPr lang="ru-RU" sz="2700" dirty="0"/>
              <a:t>и </a:t>
            </a:r>
            <a:r>
              <a:rPr lang="ru-RU" sz="2700" dirty="0" smtClean="0"/>
              <a:t> </a:t>
            </a:r>
            <a:r>
              <a:rPr lang="ru-RU" sz="2700" dirty="0" err="1" smtClean="0"/>
              <a:t>Мишкинского</a:t>
            </a:r>
            <a:r>
              <a:rPr lang="ru-RU" sz="2700" dirty="0" smtClean="0"/>
              <a:t> профессионально-педагогического колледжа для получения  навыков, необходимых </a:t>
            </a:r>
            <a:r>
              <a:rPr lang="ru-RU" sz="2700" dirty="0"/>
              <a:t>для общения с семьями «группы риска», проведения реабилитационных мероприятий</a:t>
            </a:r>
            <a:r>
              <a:rPr lang="ru-RU" sz="2700" dirty="0" smtClean="0"/>
              <a:t>.</a:t>
            </a:r>
          </a:p>
          <a:p>
            <a:r>
              <a:rPr lang="ru-RU" sz="2700" dirty="0" err="1" smtClean="0"/>
              <a:t>Г.Ливны</a:t>
            </a:r>
            <a:r>
              <a:rPr lang="ru-RU" sz="2700" dirty="0" smtClean="0"/>
              <a:t>  Проведение </a:t>
            </a:r>
            <a:r>
              <a:rPr lang="ru-RU" sz="2700" dirty="0"/>
              <a:t>волонтерскими школьными отрядами, клубом волонтеров «ДАНКО» </a:t>
            </a:r>
            <a:r>
              <a:rPr lang="ru-RU" sz="2700" dirty="0" err="1"/>
              <a:t>Ливенского</a:t>
            </a:r>
            <a:r>
              <a:rPr lang="ru-RU" sz="2700" dirty="0"/>
              <a:t> филиала «Госуниверситет» - УНПК мероприятий для детей, проживающих в БУ ОО «СРЦН г. Ливны», детей-инвалидов </a:t>
            </a:r>
            <a:endParaRPr lang="ru-RU" sz="2700" dirty="0" smtClean="0"/>
          </a:p>
          <a:p>
            <a:r>
              <a:rPr lang="ru-RU" sz="2700" dirty="0" smtClean="0"/>
              <a:t>Республика Мордовия – выездная команда волонтеров (учащиеся) – информирование о правах детей</a:t>
            </a:r>
            <a:endParaRPr lang="ru-RU" sz="27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325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Показатели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556931"/>
            <a:ext cx="10191749" cy="370099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⎯  число решений, в которых принимали участие дети;</a:t>
            </a:r>
          </a:p>
          <a:p>
            <a:r>
              <a:rPr lang="ru-RU" dirty="0"/>
              <a:t>⎯  число решений, принятых по инициативе детей;</a:t>
            </a:r>
          </a:p>
          <a:p>
            <a:r>
              <a:rPr lang="ru-RU" dirty="0"/>
              <a:t>⎯  среднее количество мероприятий, в котором лично участвует ребенок;</a:t>
            </a:r>
          </a:p>
          <a:p>
            <a:r>
              <a:rPr lang="ru-RU" dirty="0"/>
              <a:t>⎯  доля детей, считающих, что они могут повлиять на положение дел в своей школе, районе;</a:t>
            </a:r>
          </a:p>
          <a:p>
            <a:r>
              <a:rPr lang="ru-RU" dirty="0"/>
              <a:t>⎯  численность проведенных консультации с детьми, молодежью, тематических публичных дискуссий;</a:t>
            </a:r>
          </a:p>
          <a:p>
            <a:r>
              <a:rPr lang="ru-RU" dirty="0"/>
              <a:t>-  число партнеров конкретной (детской/</a:t>
            </a:r>
            <a:r>
              <a:rPr lang="ru-RU" dirty="0" err="1"/>
              <a:t>родительско</a:t>
            </a:r>
            <a:r>
              <a:rPr lang="ru-RU" dirty="0"/>
              <a:t>-детской) организации;</a:t>
            </a:r>
          </a:p>
          <a:p>
            <a:r>
              <a:rPr lang="ru-RU" dirty="0"/>
              <a:t>⎯  механизм работы детского </a:t>
            </a:r>
            <a:r>
              <a:rPr lang="ru-RU" dirty="0" smtClean="0"/>
              <a:t>совета.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661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Показатели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100" y="2143125"/>
            <a:ext cx="10096497" cy="4086225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dirty="0"/>
              <a:t>количество  детских и молодежных общественных объединений, молодежных советов, палат, парламентов, волонтерских отрядов, органов  органы школьного самоуправления. </a:t>
            </a:r>
            <a:endParaRPr lang="ru-RU" dirty="0" smtClean="0"/>
          </a:p>
          <a:p>
            <a:pPr fontAlgn="base"/>
            <a:r>
              <a:rPr lang="ru-RU" dirty="0" smtClean="0"/>
              <a:t>объем </a:t>
            </a:r>
            <a:r>
              <a:rPr lang="ru-RU" dirty="0"/>
              <a:t>финансирования реализованных </a:t>
            </a:r>
            <a:r>
              <a:rPr lang="ru-RU" dirty="0" smtClean="0"/>
              <a:t>мероприятий</a:t>
            </a:r>
          </a:p>
          <a:p>
            <a:pPr fontAlgn="base"/>
            <a:r>
              <a:rPr lang="ru-RU" dirty="0" smtClean="0"/>
              <a:t>количество  реализованных проектов</a:t>
            </a:r>
            <a:r>
              <a:rPr lang="ru-RU" dirty="0"/>
              <a:t>.</a:t>
            </a:r>
          </a:p>
          <a:p>
            <a:r>
              <a:rPr lang="ru-RU" dirty="0" smtClean="0"/>
              <a:t>доля </a:t>
            </a:r>
            <a:r>
              <a:rPr lang="ru-RU" dirty="0"/>
              <a:t>детей и подростков, охваченных участием в работе детских общественных объединений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количество детей, привлеченных к работе в СМИ; </a:t>
            </a:r>
            <a:endParaRPr lang="ru-RU" dirty="0" smtClean="0"/>
          </a:p>
          <a:p>
            <a:r>
              <a:rPr lang="ru-RU" dirty="0" smtClean="0"/>
              <a:t>доля </a:t>
            </a:r>
            <a:r>
              <a:rPr lang="ru-RU" dirty="0"/>
              <a:t>органов местного самоуправления муниципальных районов, городских округов </a:t>
            </a:r>
            <a:r>
              <a:rPr lang="ru-RU" dirty="0" smtClean="0"/>
              <a:t>принявших </a:t>
            </a:r>
            <a:r>
              <a:rPr lang="ru-RU" dirty="0"/>
              <a:t>нормативно-правовые акты, закрепляющие практику участия детей в принятии решений, затрагивающих их интересы; </a:t>
            </a:r>
            <a:endParaRPr lang="ru-RU" dirty="0" smtClean="0"/>
          </a:p>
          <a:p>
            <a:r>
              <a:rPr lang="ru-RU" dirty="0" smtClean="0"/>
              <a:t>количество </a:t>
            </a:r>
            <a:r>
              <a:rPr lang="ru-RU" dirty="0"/>
              <a:t>организаторов и руководителей детских общественных объединений, повысивших свою квалификацию в течение года </a:t>
            </a:r>
          </a:p>
        </p:txBody>
      </p:sp>
    </p:spTree>
    <p:extLst>
      <p:ext uri="{BB962C8B-B14F-4D97-AF65-F5344CB8AC3E}">
        <p14:creationId xmlns:p14="http://schemas.microsoft.com/office/powerpoint/2010/main" xmlns="" val="388195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Муниципальный уровень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- доля местного бюджета, израсходованная на выполнение различных программ, затрагивающих интересы детей и подростков (деньги, потраченные для детей);</a:t>
            </a:r>
          </a:p>
          <a:p>
            <a:r>
              <a:rPr lang="ru-RU" dirty="0"/>
              <a:t>- доля в муниципальном бюджете на выполнение  решений, в которых принимали участие дети (деньги, потраченные вместе с детьми);</a:t>
            </a:r>
          </a:p>
          <a:p>
            <a:r>
              <a:rPr lang="ru-RU" dirty="0"/>
              <a:t>- количество проведенных консультации с детьми и молодежью (анонимное анкетирование, независимые интервью, встречи),  тематических публичных дискуссий (например, на темы социальных услуг для молодежи, потенциала молодых людей, возможности для самореализации в городе, с участием родителей и представителей муниципалитетов).</a:t>
            </a:r>
          </a:p>
          <a:p>
            <a:r>
              <a:rPr lang="ru-RU" dirty="0"/>
              <a:t>- количество сотрудников на муниципальном уровне занимающихся сотрудничеством с детьми, наличие координатора по проблеме.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311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Оценка педагогами и родителями  возможности для учеников высказать свое мнение</a:t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2920033"/>
              </p:ext>
            </p:extLst>
          </p:nvPr>
        </p:nvGraphicFramePr>
        <p:xfrm>
          <a:off x="734519" y="1795236"/>
          <a:ext cx="10852878" cy="47884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011055"/>
                <a:gridCol w="2458387"/>
                <a:gridCol w="2383436"/>
              </a:tblGrid>
              <a:tr h="6319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Варианты ответа педагогов на вопрос: «Какие  возможности есть у учеников Вашей школы  высказать свое мнение педагогам, администрации школы?»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23" marR="53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Распределение ответов педагогов, 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23" marR="53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Распределение ответов родителей, 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23" marR="53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79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могут обратиться  напрямую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23" marR="53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82,7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23" marR="53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48,0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23" marR="53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79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в школе проводятся анкетирования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23" marR="53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49,5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23" marR="53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13,2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23" marR="53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59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они могут высказать свое мнение на сайте школы, через форум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23" marR="53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36,8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23" marR="53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12,5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23" marR="53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79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школьный ученический совет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23" marR="53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23,4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23" marR="53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3,9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23" marR="53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59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в школе есть «почтовый ящик» для обращений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23" marR="53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12,2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23" marR="53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5,8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23" marR="53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79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есть школьное радио, газета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23" marR="53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12,2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23" marR="53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1,3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23" marR="53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59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в школе регулярно проходят совместные собрания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23" marR="53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11,9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23" marR="53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4,3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23" marR="53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59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служба уполномоченного по правам ребенка в школе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23" marR="53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6,1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23" marR="53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1,8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23" marR="53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39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я не думаю, что мнению детей должно уделяться большое внимание (я не думаю, что мнение детей интересует педагогов)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23" marR="53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0,3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23" marR="53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7,4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23" marR="53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79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почти  никакой возможности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23" marR="53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1,8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23" marR="53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2,6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23" marR="53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79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что-то еще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23" marR="53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0,6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23" marR="53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0,8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323" marR="53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3255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8376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Мониторинг </a:t>
            </a:r>
            <a:r>
              <a:rPr lang="ru-RU" dirty="0"/>
              <a:t>реализации Национальной стратегии действий в интересах детей в России на 2012-2017 гг.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Мало что включено по развитию участия детей в  планы реализации  на федеральном и региональном уровнях;</a:t>
            </a:r>
          </a:p>
          <a:p>
            <a:r>
              <a:rPr lang="ru-RU" dirty="0" smtClean="0"/>
              <a:t>Система </a:t>
            </a:r>
            <a:r>
              <a:rPr lang="ru-RU" dirty="0"/>
              <a:t>статистического мониторинга, включающая 102 показателя, не содержит ни одного показателя, характеризующего реализацию направления «Дети - участники реализации Национальной стратегии». </a:t>
            </a:r>
          </a:p>
        </p:txBody>
      </p:sp>
    </p:spTree>
    <p:extLst>
      <p:ext uri="{BB962C8B-B14F-4D97-AF65-F5344CB8AC3E}">
        <p14:creationId xmlns:p14="http://schemas.microsoft.com/office/powerpoint/2010/main" xmlns="" val="179714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самих детей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356833"/>
            <a:ext cx="10099430" cy="379926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r>
              <a:rPr lang="ru-RU" dirty="0"/>
              <a:t>Дети приобретают большую уверенность в своих силах.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Учатся уважать мнение и потребности других.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Осознают свои права и обязанности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Получают новые знания, навыки и способности. </a:t>
            </a:r>
            <a:endParaRPr lang="ru-RU" dirty="0" smtClean="0"/>
          </a:p>
          <a:p>
            <a:r>
              <a:rPr lang="ru-RU" dirty="0" smtClean="0"/>
              <a:t>Больше </a:t>
            </a:r>
            <a:r>
              <a:rPr lang="ru-RU" dirty="0"/>
              <a:t>стремятся участвовать в общественной </a:t>
            </a:r>
            <a:r>
              <a:rPr lang="ru-RU" dirty="0" smtClean="0"/>
              <a:t>жизни, становятся </a:t>
            </a:r>
            <a:r>
              <a:rPr lang="ru-RU" dirty="0"/>
              <a:t>не равнодушными к окружающему их миру. </a:t>
            </a:r>
            <a:endParaRPr lang="ru-RU" dirty="0" smtClean="0"/>
          </a:p>
          <a:p>
            <a:r>
              <a:rPr lang="ru-RU" dirty="0" smtClean="0"/>
              <a:t>Учатся </a:t>
            </a:r>
            <a:r>
              <a:rPr lang="ru-RU" dirty="0"/>
              <a:t>определять суть проблемы и видеть способы ее решения. </a:t>
            </a:r>
            <a:endParaRPr lang="ru-RU" dirty="0" smtClean="0"/>
          </a:p>
          <a:p>
            <a:r>
              <a:rPr lang="ru-RU" dirty="0" smtClean="0"/>
              <a:t>Расширяют </a:t>
            </a:r>
            <a:r>
              <a:rPr lang="ru-RU" dirty="0"/>
              <a:t>круг общения. </a:t>
            </a:r>
            <a:endParaRPr lang="ru-RU" dirty="0" smtClean="0"/>
          </a:p>
          <a:p>
            <a:r>
              <a:rPr lang="ru-RU" dirty="0" smtClean="0"/>
              <a:t>Реализуют </a:t>
            </a:r>
            <a:r>
              <a:rPr lang="ru-RU" dirty="0"/>
              <a:t>свои возможности, удовлетворяют потребности, выбирают приоритеты. </a:t>
            </a:r>
          </a:p>
        </p:txBody>
      </p:sp>
    </p:spTree>
    <p:extLst>
      <p:ext uri="{BB962C8B-B14F-4D97-AF65-F5344CB8AC3E}">
        <p14:creationId xmlns:p14="http://schemas.microsoft.com/office/powerpoint/2010/main" xmlns="" val="240425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Для организаций, действующих в интересах детей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r>
              <a:rPr lang="ru-RU" dirty="0"/>
              <a:t>Диалог с детьми позволяет получать информацию о детях, их реальных потребностях и проблемах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</a:t>
            </a:r>
            <a:r>
              <a:rPr lang="ru-RU" dirty="0"/>
              <a:t>Организации углубляют свое понимание сущности прав ребенка и могут привлечь внимание общественности к необходимости их </a:t>
            </a:r>
            <a:r>
              <a:rPr lang="ru-RU" dirty="0" smtClean="0"/>
              <a:t>обеспечения.</a:t>
            </a:r>
          </a:p>
          <a:p>
            <a:r>
              <a:rPr lang="ru-RU" dirty="0" smtClean="0"/>
              <a:t> </a:t>
            </a:r>
            <a:r>
              <a:rPr lang="ru-RU" dirty="0"/>
              <a:t>Получают опыт совместного с детьми принятия решений. </a:t>
            </a:r>
            <a:endParaRPr lang="ru-RU" dirty="0" smtClean="0"/>
          </a:p>
          <a:p>
            <a:r>
              <a:rPr lang="ru-RU" dirty="0" smtClean="0"/>
              <a:t>Могут </a:t>
            </a:r>
            <a:r>
              <a:rPr lang="ru-RU" dirty="0"/>
              <a:t>увеличить эффективность использования ресурсов организации, выделяя их для работы с участием детей, соблюдая значимые для детей приоритеты.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Достигают цели укрепления благополучия и развития детей. </a:t>
            </a:r>
          </a:p>
        </p:txBody>
      </p:sp>
    </p:spTree>
    <p:extLst>
      <p:ext uri="{BB962C8B-B14F-4D97-AF65-F5344CB8AC3E}">
        <p14:creationId xmlns:p14="http://schemas.microsoft.com/office/powerpoint/2010/main" xmlns="" val="283745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общества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1294" y="2053883"/>
            <a:ext cx="10475259" cy="4515729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sz="2600" dirty="0" smtClean="0"/>
              <a:t> </a:t>
            </a:r>
            <a:r>
              <a:rPr lang="ru-RU" sz="2800" dirty="0"/>
              <a:t>Социальная жизнь становится предметом интереса и деятельности детей и молодежи, когда реализуемые проекты учитывают мнение молодого поколения. </a:t>
            </a:r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ru-RU" sz="2800" dirty="0"/>
              <a:t>Усиливаются связи различных организаций и сообществ с детьми. </a:t>
            </a:r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ru-RU" sz="2800" dirty="0"/>
              <a:t>Крепнет взаимодействие поколений. </a:t>
            </a:r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ru-RU" sz="2800" dirty="0"/>
              <a:t>Детская политика и детские программы совершенствуются, становятся более эффективными. </a:t>
            </a:r>
            <a:endParaRPr lang="ru-RU" sz="2800" dirty="0" smtClean="0"/>
          </a:p>
          <a:p>
            <a:r>
              <a:rPr lang="ru-RU" sz="2800" dirty="0" smtClean="0"/>
              <a:t>Меняется </a:t>
            </a:r>
            <a:r>
              <a:rPr lang="ru-RU" sz="2800" dirty="0"/>
              <a:t>облик города, микрорайона в соответствии с пожеланиями и взглядами его жителей. </a:t>
            </a:r>
            <a:endParaRPr lang="ru-RU" sz="2800" dirty="0" smtClean="0"/>
          </a:p>
          <a:p>
            <a:r>
              <a:rPr lang="ru-RU" sz="2800" dirty="0" smtClean="0"/>
              <a:t>Появляется </a:t>
            </a:r>
            <a:r>
              <a:rPr lang="ru-RU" sz="2800" dirty="0"/>
              <a:t>обоснование увеличения объемов ресурсов, выделяемых для обеспечения потребностей и приоритетов детей. </a:t>
            </a:r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ru-RU" sz="2800" dirty="0"/>
              <a:t>Улучшается качество жизни детей и взрослых в целом. </a:t>
            </a:r>
          </a:p>
        </p:txBody>
      </p:sp>
    </p:spTree>
    <p:extLst>
      <p:ext uri="{BB962C8B-B14F-4D97-AF65-F5344CB8AC3E}">
        <p14:creationId xmlns:p14="http://schemas.microsoft.com/office/powerpoint/2010/main" xmlns="" val="24340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Мифы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012" y="1990165"/>
            <a:ext cx="10932459" cy="4329953"/>
          </a:xfrm>
        </p:spPr>
        <p:txBody>
          <a:bodyPr>
            <a:normAutofit fontScale="32500" lnSpcReduction="20000"/>
          </a:bodyPr>
          <a:lstStyle/>
          <a:p>
            <a:r>
              <a:rPr lang="ru-RU" sz="7400" i="1" dirty="0" smtClean="0"/>
              <a:t>Отсутствие </a:t>
            </a:r>
            <a:r>
              <a:rPr lang="ru-RU" sz="7400" i="1" dirty="0"/>
              <a:t>у детей опыта и способностей для участия в процессе управления. </a:t>
            </a:r>
            <a:endParaRPr lang="ru-RU" sz="7400" i="1" dirty="0" smtClean="0"/>
          </a:p>
          <a:p>
            <a:r>
              <a:rPr lang="ru-RU" sz="7400" i="1" dirty="0" smtClean="0"/>
              <a:t> </a:t>
            </a:r>
            <a:r>
              <a:rPr lang="ru-RU" sz="7400" i="1" dirty="0"/>
              <a:t>Дети должны сначала получить обязанности, а потом уже права. </a:t>
            </a:r>
            <a:endParaRPr lang="ru-RU" sz="7400" i="1" dirty="0" smtClean="0"/>
          </a:p>
          <a:p>
            <a:r>
              <a:rPr lang="ru-RU" sz="7400" i="1" dirty="0" smtClean="0"/>
              <a:t>В </a:t>
            </a:r>
            <a:r>
              <a:rPr lang="ru-RU" sz="7400" i="1" dirty="0"/>
              <a:t>нашей традиционной культуре не принято учитывать мнение детей. </a:t>
            </a:r>
            <a:endParaRPr lang="ru-RU" sz="7400" dirty="0" smtClean="0"/>
          </a:p>
          <a:p>
            <a:r>
              <a:rPr lang="ru-RU" sz="7400" i="1" dirty="0" smtClean="0"/>
              <a:t>Дать </a:t>
            </a:r>
            <a:r>
              <a:rPr lang="ru-RU" sz="7400" i="1" dirty="0"/>
              <a:t>детям гражданские права – означает лишить их детства. </a:t>
            </a:r>
            <a:endParaRPr lang="ru-RU" sz="7400" i="1" dirty="0" smtClean="0"/>
          </a:p>
          <a:p>
            <a:r>
              <a:rPr lang="ru-RU" sz="7400" i="1" dirty="0" smtClean="0"/>
              <a:t>Участие </a:t>
            </a:r>
            <a:r>
              <a:rPr lang="ru-RU" sz="7400" i="1" dirty="0"/>
              <a:t>детей в процессе принятия политических решений снижает авторитет родителей. </a:t>
            </a:r>
            <a:endParaRPr lang="ru-RU" sz="7400" dirty="0" smtClean="0"/>
          </a:p>
          <a:p>
            <a:r>
              <a:rPr lang="ru-RU" sz="7400" i="1" dirty="0" smtClean="0"/>
              <a:t>Дети</a:t>
            </a:r>
            <a:r>
              <a:rPr lang="ru-RU" sz="7400" i="1" dirty="0"/>
              <a:t>, участвующие в процессе принятия решений не воспринимаются как типичные представители. </a:t>
            </a:r>
            <a:endParaRPr lang="ru-RU" sz="7400" dirty="0" smtClean="0"/>
          </a:p>
          <a:p>
            <a:r>
              <a:rPr lang="ru-RU" sz="7400" i="1" dirty="0" smtClean="0"/>
              <a:t>Некоторые </a:t>
            </a:r>
            <a:r>
              <a:rPr lang="ru-RU" sz="7400" i="1" dirty="0"/>
              <a:t>дети превращают в профессиональных ораторов. </a:t>
            </a:r>
            <a:endParaRPr lang="ru-RU" sz="7400" i="1" dirty="0" smtClean="0"/>
          </a:p>
          <a:p>
            <a:r>
              <a:rPr lang="ru-RU" sz="7400" i="1" dirty="0" smtClean="0"/>
              <a:t>Участие </a:t>
            </a:r>
            <a:r>
              <a:rPr lang="ru-RU" sz="7400" i="1" dirty="0"/>
              <a:t>детей в процессе принятия решений сложно поддерживать на должном уровне. </a:t>
            </a:r>
            <a:endParaRPr lang="ru-RU" sz="7400" i="1" dirty="0" smtClean="0"/>
          </a:p>
          <a:p>
            <a:r>
              <a:rPr lang="ru-RU" sz="7400" i="1" dirty="0" smtClean="0"/>
              <a:t> </a:t>
            </a:r>
            <a:r>
              <a:rPr lang="ru-RU" sz="7400" i="1" dirty="0"/>
              <a:t>Дети не должны иметь право голоса до тех пор, пока их права отстаивают взрослые.</a:t>
            </a:r>
            <a:r>
              <a:rPr lang="ru-RU" sz="7400" dirty="0"/>
              <a:t> </a:t>
            </a:r>
            <a:endParaRPr lang="ru-RU" sz="7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337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10 приоритетов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014538"/>
            <a:ext cx="9601196" cy="43434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•	возможность выражения детьми своего мнения;</a:t>
            </a:r>
          </a:p>
          <a:p>
            <a:r>
              <a:rPr lang="ru-RU" dirty="0"/>
              <a:t>•	свободный доступ к информации;</a:t>
            </a:r>
          </a:p>
          <a:p>
            <a:r>
              <a:rPr lang="ru-RU" dirty="0"/>
              <a:t>•	создание механизма обратной связи;</a:t>
            </a:r>
          </a:p>
          <a:p>
            <a:r>
              <a:rPr lang="ru-RU" dirty="0"/>
              <a:t>•	удовлетворение потребности детей в законности и правосудии;</a:t>
            </a:r>
          </a:p>
          <a:p>
            <a:r>
              <a:rPr lang="ru-RU" dirty="0"/>
              <a:t>•	доступ детей к экономическим ресурсам;</a:t>
            </a:r>
          </a:p>
          <a:p>
            <a:r>
              <a:rPr lang="ru-RU" dirty="0"/>
              <a:t>•	вовлечение детей в построение гражданского общества;</a:t>
            </a:r>
          </a:p>
          <a:p>
            <a:r>
              <a:rPr lang="ru-RU" dirty="0"/>
              <a:t>•	освещение активной гражданской позиция детей СМИ;</a:t>
            </a:r>
          </a:p>
          <a:p>
            <a:r>
              <a:rPr lang="ru-RU" dirty="0"/>
              <a:t>•	влияние детей на процесс принятия политических решений;</a:t>
            </a:r>
          </a:p>
          <a:p>
            <a:r>
              <a:rPr lang="ru-RU" dirty="0"/>
              <a:t>•	создание организаций, возглавляемых детьми;</a:t>
            </a:r>
          </a:p>
          <a:p>
            <a:r>
              <a:rPr lang="ru-RU" dirty="0"/>
              <a:t>•	разработка, сбор и анализ статистических данных по положению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33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Три </a:t>
            </a:r>
            <a:r>
              <a:rPr lang="ru-RU" dirty="0"/>
              <a:t>ступени участия детей в принятии решений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</a:t>
            </a:r>
            <a:r>
              <a:rPr lang="ru-RU" dirty="0"/>
              <a:t>) детей </a:t>
            </a:r>
            <a:r>
              <a:rPr lang="ru-RU" b="1" dirty="0"/>
              <a:t>информируют</a:t>
            </a:r>
            <a:r>
              <a:rPr lang="ru-RU" dirty="0"/>
              <a:t> о решении, спрашивают их мнение о принятом решении (например, проводя анкетирование детей). </a:t>
            </a:r>
            <a:endParaRPr lang="ru-RU" dirty="0" smtClean="0"/>
          </a:p>
          <a:p>
            <a:r>
              <a:rPr lang="ru-RU" dirty="0" smtClean="0"/>
              <a:t>Б</a:t>
            </a:r>
            <a:r>
              <a:rPr lang="ru-RU" dirty="0"/>
              <a:t>) с детьми </a:t>
            </a:r>
            <a:r>
              <a:rPr lang="ru-RU" b="1" dirty="0"/>
              <a:t>проводят консультации</a:t>
            </a:r>
            <a:r>
              <a:rPr lang="ru-RU" dirty="0"/>
              <a:t>, взрослые и дети </a:t>
            </a:r>
            <a:r>
              <a:rPr lang="ru-RU" b="1" dirty="0"/>
              <a:t>совместно (не) принимают решения, </a:t>
            </a:r>
            <a:r>
              <a:rPr lang="ru-RU" dirty="0"/>
              <a:t>которые в основном инициированы взрослыми. Дети вовлечены в различные программы и акции, влияют на детали их проведения. </a:t>
            </a:r>
            <a:endParaRPr lang="ru-RU" dirty="0" smtClean="0"/>
          </a:p>
          <a:p>
            <a:r>
              <a:rPr lang="ru-RU" dirty="0" smtClean="0"/>
              <a:t>В</a:t>
            </a:r>
            <a:r>
              <a:rPr lang="ru-RU" dirty="0"/>
              <a:t>) дети </a:t>
            </a:r>
            <a:r>
              <a:rPr lang="ru-RU" b="1" dirty="0"/>
              <a:t>сами инициируют</a:t>
            </a:r>
            <a:r>
              <a:rPr lang="ru-RU" dirty="0"/>
              <a:t> акции, действия, изменения. Взрослые помогают им реализовать их предложения.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178155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259</TotalTime>
  <Words>2340</Words>
  <Application>Microsoft Office PowerPoint</Application>
  <PresentationFormat>Произвольный</PresentationFormat>
  <Paragraphs>211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Натуральные материалы</vt:lpstr>
      <vt:lpstr>Необходимость и пути реализации принципа участия детей в принятии решений в современной России</vt:lpstr>
      <vt:lpstr>Зачем?</vt:lpstr>
      <vt:lpstr>Мониторинг реализации Национальной стратегии действий в интересах детей в России на 2012-2017 гг. </vt:lpstr>
      <vt:lpstr>Для самих детей </vt:lpstr>
      <vt:lpstr>Для организаций, действующих в интересах детей </vt:lpstr>
      <vt:lpstr>Для общества </vt:lpstr>
      <vt:lpstr>Мифы</vt:lpstr>
      <vt:lpstr>10 приоритетов</vt:lpstr>
      <vt:lpstr>Три ступени участия детей в принятии решений</vt:lpstr>
      <vt:lpstr>Основные формы</vt:lpstr>
      <vt:lpstr>Информация Архангельск</vt:lpstr>
      <vt:lpstr>Слайд 12</vt:lpstr>
      <vt:lpstr>Слайд 13</vt:lpstr>
      <vt:lpstr>Детские советы</vt:lpstr>
      <vt:lpstr>Основные направления деятельности молодежных советов муниципалитетов </vt:lpstr>
      <vt:lpstr>Детские общественные организации</vt:lpstr>
      <vt:lpstr>Проектная деятельность</vt:lpstr>
      <vt:lpstr>Социальное картографирование</vt:lpstr>
      <vt:lpstr>Программа «Школа полезного действия» МЕТАЛЛОИНВЕСТа</vt:lpstr>
      <vt:lpstr>Арт-Акция «Права ребенка –забота общая»</vt:lpstr>
      <vt:lpstr>Летние школы лидеров</vt:lpstr>
      <vt:lpstr>Волонтерское движение</vt:lpstr>
      <vt:lpstr>Показатели</vt:lpstr>
      <vt:lpstr>Показатели</vt:lpstr>
      <vt:lpstr>Муниципальный уровень</vt:lpstr>
      <vt:lpstr>Оценка педагогами и родителями  возможности для учеников высказать свое мнение 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Дети-участники реализации Национальной стратегии действий в интересах детей в  РФ: возможности оценки</dc:title>
  <dc:creator>Оксана</dc:creator>
  <cp:lastModifiedBy>1</cp:lastModifiedBy>
  <cp:revision>57</cp:revision>
  <dcterms:created xsi:type="dcterms:W3CDTF">2015-10-29T20:47:15Z</dcterms:created>
  <dcterms:modified xsi:type="dcterms:W3CDTF">2016-06-10T00:05:13Z</dcterms:modified>
</cp:coreProperties>
</file>